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1" r:id="rId3"/>
    <p:sldId id="362" r:id="rId4"/>
    <p:sldId id="371" r:id="rId5"/>
    <p:sldId id="301" r:id="rId6"/>
    <p:sldId id="396" r:id="rId7"/>
    <p:sldId id="395" r:id="rId8"/>
    <p:sldId id="373" r:id="rId9"/>
    <p:sldId id="387" r:id="rId10"/>
    <p:sldId id="394" r:id="rId11"/>
    <p:sldId id="389" r:id="rId12"/>
    <p:sldId id="391" r:id="rId13"/>
    <p:sldId id="381" r:id="rId14"/>
    <p:sldId id="383" r:id="rId15"/>
    <p:sldId id="399" r:id="rId16"/>
    <p:sldId id="372" r:id="rId17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64" autoAdjust="0"/>
    <p:restoredTop sz="78514" autoAdjust="0"/>
  </p:normalViewPr>
  <p:slideViewPr>
    <p:cSldViewPr>
      <p:cViewPr varScale="1">
        <p:scale>
          <a:sx n="84" d="100"/>
          <a:sy n="84" d="100"/>
        </p:scale>
        <p:origin x="-90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25.04.2017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87962-AEFF-484B-983C-3A02BDABFD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7342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FE8FF3-1F2E-4FB5-97A0-C33E5ED34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09600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FE0AC9-2211-41D2-855A-3F2CC84A64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32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60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Измерения по разным уровням не дают удовлетворительного результата.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972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1269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оценки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выявляемости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дефектов были разработаны и изготовлены в сварном соединении отражатели различного типа – боковые цилиндрические отверстия (БЦО), ПДО,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засверловки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имитирующие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непровары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несплавления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зоне сплавления как со стороны основного элемента, так и со стороны привариваемого элемента.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665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609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037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Рассмотрен ультразвуковой контроль нестандартного сварного соединения продольных балок тележек вагонов из стали 09Г2С толщиной 20 и 16 мм.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Измерения проводились дефектоскопом А1550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IntroVisor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реализующим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цифровой фокусировки апертуры (ЦФА).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75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выбраны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прозвучивания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прямой решеткой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М9171 продольными волнами (основной) и наклонной решеткой М9170 поперечными волнами (дополнительный).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 к сварному соединению в соответствии с чертежами предполагался без ограничений, поэтому оба способа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прозвучивания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были реализованы со стороны листа толщиной 20 мм.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проведении контроля решетки устанавливают перпендикулярно сварному шву на определенное расстояние от края и перемещают вдоль шва.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сканировании наклонной решеткой дополнительно рекомендуется сдвигать решетку к краю пластины, совершая поперечно-продольное сканирование с поворотом АР на угол 10÷15º влево и вправо аналогично контролю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использованием традиционных преобразователей.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47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2934" indent="-28189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7593" indent="-2255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8629" indent="-2255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9667" indent="-2255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0703" indent="-225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1741" indent="-225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2777" indent="-225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3815" indent="-2255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87A483-DB29-4B6F-9378-E7D106F10A95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Несплошности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больших волновых размеров можно оценивать, измеряя размеры их образов.</a:t>
            </a:r>
          </a:p>
          <a:p>
            <a:pPr eaLnBrk="1" hangingPunct="1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Несплошности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малых волновых размеров оцениваются по амплитуде их образов путем сравнения с амплитудами образов от известных дисковых отражателей.</a:t>
            </a:r>
          </a:p>
          <a:p>
            <a:pPr eaLnBrk="1" hangingPunct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проведением контроля необходимо оценить ФЗ решетки в соответствии с известной формулой.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08085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образцов для проверки возможности оценки размеров отражателей по амплитуде эхо-сигналов были отобраны пять комплектов стандартных образцов КСО-2 с плоскодонными отражателями.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24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Результат, полученный при измерении амплитуд эхо-сигналов дефектоскопом с ПЭП, объясним: при работе в дальней зоне с уменьшением размеров ПДО и увеличением расстояния между ПЭП и ПДО амплитуда уменьшается. Для глубины 15 мм зависимость не подтверждается, т.к. это граница ближней зоны.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работы с АР если ФЗ больше диаметра отражателя, то размер ОО не будет существенно отличаться, но амплитуда должна возрастать с увеличением размера отражателя.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=15/20/30/40/50/70 мм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алюминия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ФЗ=1,2/1,4/1,9/2,4/2,9/4,0 мм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на глубине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=70 мм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ФЗ=4,0 мм, следовательно, амплитуды от ПДО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Ø1,2÷4,0 мм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должны увеличиваться с увеличением размера отражателя, т.е. оценку для ПДО нужно проводить по амплитуде. На глубине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=30 мм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ФЗ=1,9 мм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следовательно, оценку ПДО по амплитуде можно выполнять только для ПДО диаметрами до 1,9 мм.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не нужно забывать, что оценивать размер отражателя по амплитуде возможно, только если он находится на расстоянии, превышающей размер АР. В нашем случае это 28 мм. Результаты от пары дальних элементов в решетке могут не быть получены, т.к. каждый элемент имеет свою диаграмму направленности. Поэтому чем ближе к поверхности ввода (рассматриваем расстояние, меньшее, чем размер апертуры АР), тем амплитуда будет меньше.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24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247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086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E8FF3-1F2E-4FB5-97A0-C33E5ED34D4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25.04.2017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08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1938-A7C7-43EF-A825-5A18989984F8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ABD3-6FB7-4179-892D-8C550DC75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612B-8293-4416-A02C-3FD364FE6134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90A8-A73B-47AE-A5D6-B1AF76111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CB0FB-5D69-4086-958F-B48133F0CEA5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3361-30BB-4C27-AAF1-370C36D5F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E9BB3-3C95-4CC5-AB95-0717785ED9B2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893B5-5436-44A0-BC11-603192D64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27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658F-811D-4AA2-B77A-533E280EED49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6003-001A-48AB-9DC7-A74AB4A69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82EF9-66BB-4777-9296-E644DB6F0243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F090-B8A3-4642-BF44-2FCE538CC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5A6A-9138-4C3A-B085-6790459E5884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0C1E-B7EE-41AB-A0E5-1862FE400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A5A2-04B7-4D81-A6B6-CBF23109FD9D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99B9-19F8-4BE9-BFEF-0A441D852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4C88-D7DA-4115-A7A7-0F9505F937A9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5406-CA67-4DD3-AA0E-88A008A29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4880-3508-414C-8669-32AEDE17991A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EBBC-928C-4CBB-B76D-796E1B55A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3220-8C48-4CB7-B981-329A829DC5F3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D4A1-EF78-48A3-B15A-AF08FF6C3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7F2D-7324-437D-9F8C-427A8A67661C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13DB-BFF6-4C14-A26A-3D26E5341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2175DC-51A4-419D-8A16-997FCA439D81}" type="datetime1">
              <a:rPr lang="ru-RU" smtClean="0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12E34D-1428-4E8A-80A6-208B63F53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jpe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2234679"/>
          </a:xfrm>
        </p:spPr>
        <p:txBody>
          <a:bodyPr>
            <a:noAutofit/>
          </a:bodyPr>
          <a:lstStyle/>
          <a:p>
            <a:r>
              <a:rPr lang="ru-RU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sz="3000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</a:t>
            </a:r>
            <a:r>
              <a:rPr lang="en-US" sz="3000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дефектоскопа A1550 </a:t>
            </a:r>
            <a:r>
              <a:rPr lang="ru-RU" sz="3000" cap="all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IntroVisor</a:t>
            </a:r>
            <a:r>
              <a:rPr lang="en-US" sz="3000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контроле</a:t>
            </a:r>
            <a:r>
              <a:rPr lang="en-US" sz="3000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нестандартного </a:t>
            </a:r>
            <a:r>
              <a:rPr lang="ru-RU" sz="3000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сварного с</a:t>
            </a:r>
            <a:r>
              <a:rPr lang="ru-RU" sz="3000" cap="all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оединения</a:t>
            </a:r>
            <a:endParaRPr lang="ru-RU" sz="3000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5301208"/>
            <a:ext cx="7026302" cy="88741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Н.В. Мелешко, Г.Г. Газизова, Д.Н. Абраменко,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М.А. Марьин, Е.С.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Коннова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НИУ «МЭИ», АО «ВНИИЖТ» </a:t>
            </a:r>
          </a:p>
        </p:txBody>
      </p:sp>
      <p:pic>
        <p:nvPicPr>
          <p:cNvPr id="8196" name="Picture 4" descr="https://im0-tub-ru.yandex.net/i?id=68551f24bbe1dc951392ea3f4306ab2f-sr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70"/>
            <a:ext cx="3202937" cy="19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3" y="836712"/>
            <a:ext cx="3926643" cy="311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2552"/>
            <a:ext cx="3600000" cy="2797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6336" y="764704"/>
            <a:ext cx="3960040" cy="3139864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200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Амплитуды сигналов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6376" y="4005064"/>
            <a:ext cx="3600000" cy="27972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64088" y="600245"/>
            <a:ext cx="1730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Наклонная АР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0549" y="652046"/>
            <a:ext cx="1385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Прямая 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14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348880"/>
            <a:ext cx="2520000" cy="1890000"/>
          </a:xfrm>
          <a:prstGeom prst="rect">
            <a:avLst/>
          </a:prstGeo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226694" y="4603233"/>
            <a:ext cx="2664296" cy="126884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Измерение по уровню -6 дБ для</a:t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ПДО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Ø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1,6; 2,0; 2,5;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3,2; 4,0; 5,0; 6,0 мм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42" y="116632"/>
            <a:ext cx="2520000" cy="189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16632"/>
            <a:ext cx="2520000" cy="189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16632"/>
            <a:ext cx="2520000" cy="189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348880"/>
            <a:ext cx="2520000" cy="189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348880"/>
            <a:ext cx="2520000" cy="189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581128"/>
            <a:ext cx="2520000" cy="189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5188" y="2024332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1,6 мм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49437" y="2024332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2,0 мм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52612" y="2024332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2,5 мм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5188" y="4239271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3,2 мм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49437" y="4239271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4,0 мм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73774" y="4250548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5,0 мм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0873" y="6488668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6,0 мм</a:t>
            </a:r>
            <a:endParaRPr lang="ru-RU" sz="1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78"/>
          <a:stretch/>
        </p:blipFill>
        <p:spPr>
          <a:xfrm>
            <a:off x="3131840" y="4528794"/>
            <a:ext cx="2520000" cy="22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97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360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Измерение по уровню -3, -6, -10 дБ для ПДО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Ø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1,6 мм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2520000" cy="189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32656"/>
            <a:ext cx="2520000" cy="189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32656"/>
            <a:ext cx="2520000" cy="1890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-160" y="2240888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Измерение по уровню -3, -6, -10 дБ для ПДО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Ø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3,2 мм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564904"/>
            <a:ext cx="2520000" cy="189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564904"/>
            <a:ext cx="2520000" cy="189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564904"/>
            <a:ext cx="2520000" cy="1890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" y="4509120"/>
            <a:ext cx="9144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Измерение по уровню -3, -6, -10 дБ для ПДО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Ø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6,0 мм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869160"/>
            <a:ext cx="2520000" cy="189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869160"/>
            <a:ext cx="2520000" cy="189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869160"/>
            <a:ext cx="25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3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Изображение без дефекта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16" y="728008"/>
            <a:ext cx="5039995" cy="28365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0" y="2620800"/>
            <a:ext cx="2520000" cy="188923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ru-RU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000" y="1255101"/>
            <a:ext cx="1800000" cy="1237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16" y="3760475"/>
            <a:ext cx="517017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7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120" y="34065"/>
            <a:ext cx="1800000" cy="15227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784" y="314272"/>
            <a:ext cx="1800000" cy="124252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ru-RU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856" y="1611008"/>
            <a:ext cx="2520000" cy="189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184" y="1628800"/>
            <a:ext cx="2520000" cy="189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0" y="2619120"/>
            <a:ext cx="2520000" cy="189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800" y="3717032"/>
            <a:ext cx="1800000" cy="12377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923376"/>
            <a:ext cx="2520000" cy="189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645024"/>
            <a:ext cx="1800000" cy="12163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8184" y="4923376"/>
            <a:ext cx="2520000" cy="189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000" y="687029"/>
            <a:ext cx="1800000" cy="17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3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20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Амплитуды сигналов от ПДО на глубине 20 и 40 мм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8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1,5 размера фокальной зоны для 20 мм ≈ 2 мм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1,5 размера фокальной зоны для 40 мм ≈ 3,5 мм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Следовательно, амплитуда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ПДО на глубине 20 мм будет меняться незначительно уже с </a:t>
            </a:r>
            <a:r>
              <a:rPr lang="en-US" dirty="0" smtClean="0">
                <a:latin typeface="Calibri"/>
                <a:cs typeface="Arial" panose="020B0604020202020204" pitchFamily="34" charset="0"/>
              </a:rPr>
              <a:t>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мм,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ПДО на глубине 40 мм - с </a:t>
            </a:r>
            <a:r>
              <a:rPr lang="en-US" dirty="0" smtClean="0">
                <a:latin typeface="Calibri"/>
                <a:cs typeface="Arial" panose="020B0604020202020204" pitchFamily="34" charset="0"/>
              </a:rPr>
              <a:t>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3,5 мм.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92696"/>
            <a:ext cx="4581525" cy="2752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350949"/>
            <a:ext cx="45815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2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200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665241"/>
            <a:ext cx="9144001" cy="5284039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разработке инструкций необходимо выполнять теоретические расчеты (по формуле) с проверкой на практике фронтальных размеров фокальной зоны для всей области контроля.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Следует разработать методику определения размеров отражателей. При этом следует учесть, что при измерении «по уровню ‑6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дБ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максимальной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амплитуды»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завышаются показания при измерении небольших размеров, занижаются при измерении больших размеров.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Амплитуда эхо-сигналов от отражателей размерами большими, чем полтора размера фокальной зоны, слабо зависит от размеров самих отражателей.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контроле с использованием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1550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IntroVisor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возникают вопросы по выбору оптимального типа и размера отражателя в НО.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Нормы оценки и браковки дефектов, принятые ранее для ультразвуковых дефектоскопов с одноэлементными преобразователями, не применимы для дефектоскопов с цифровой фокусировкой апертуры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6126350"/>
            <a:ext cx="914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ru-RU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6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155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17"/>
          <a:stretch/>
        </p:blipFill>
        <p:spPr>
          <a:xfrm>
            <a:off x="17778" y="908720"/>
            <a:ext cx="3398814" cy="2177674"/>
          </a:xfr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А1550 </a:t>
            </a:r>
            <a:r>
              <a:rPr lang="en-US" sz="3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IntroVisor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образец </a:t>
            </a:r>
            <a:r>
              <a:rPr lang="ru-RU" sz="3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сварного </a:t>
            </a:r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581" y="5107658"/>
            <a:ext cx="2990088" cy="1549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620688"/>
            <a:ext cx="6022571" cy="3011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0394" y="3273225"/>
            <a:ext cx="2967228" cy="17967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ru-RU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0" y="3222644"/>
            <a:ext cx="5023446" cy="35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5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Схема сканирования и зона контроля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99" y="1030780"/>
            <a:ext cx="4320000" cy="2576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019995"/>
            <a:ext cx="4320000" cy="2576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4135490"/>
            <a:ext cx="4320000" cy="20351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077072"/>
            <a:ext cx="4320000" cy="20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0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1"/>
            <a:ext cx="9144000" cy="686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Фронтальный размер фокальной зоны</a:t>
            </a: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0" y="720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</a:t>
            </a:r>
            <a:r>
              <a:rPr lang="ru-RU" sz="2000" dirty="0" smtClean="0"/>
              <a:t>азмер </a:t>
            </a:r>
            <a:r>
              <a:rPr lang="en-US" sz="2000" i="1" dirty="0"/>
              <a:t>b</a:t>
            </a:r>
            <a:r>
              <a:rPr lang="en-US" sz="2000" i="1" baseline="-25000" dirty="0"/>
              <a:t>f</a:t>
            </a:r>
            <a:r>
              <a:rPr lang="ru-RU" sz="2000" dirty="0"/>
              <a:t> в направлении, перпендикулярном линии, проходящей через центр апертуры антенной решетки и точку фокуса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893B5-5436-44A0-BC11-603192D64E11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ru-RU" sz="2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380" y="1360687"/>
            <a:ext cx="7600950" cy="3228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734811" y="4589662"/>
                <a:ext cx="1512168" cy="759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11" y="4589662"/>
                <a:ext cx="1512168" cy="759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/>
              <p:cNvSpPr txBox="1"/>
              <p:nvPr/>
            </p:nvSpPr>
            <p:spPr>
              <a:xfrm>
                <a:off x="259227" y="5504521"/>
                <a:ext cx="4511359" cy="1120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𝑎𝑟𝑐𝑡𝑔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𝑎𝑟𝑐𝑡𝑔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7" y="5504521"/>
                <a:ext cx="4511359" cy="1120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4932040" y="4869160"/>
            <a:ext cx="38519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i="1" dirty="0"/>
              <a:t>b</a:t>
            </a:r>
            <a:r>
              <a:rPr lang="en-US" sz="1600" i="1" baseline="-25000" dirty="0"/>
              <a:t>f</a:t>
            </a:r>
            <a:r>
              <a:rPr lang="ru-RU" sz="1600" dirty="0"/>
              <a:t> – фронтальный размер фокальной зоны фокусирующей </a:t>
            </a:r>
            <a:r>
              <a:rPr lang="ru-RU" sz="1600" dirty="0" smtClean="0"/>
              <a:t>системы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ru-RU" sz="1600" i="1" dirty="0" smtClean="0"/>
              <a:t>λ </a:t>
            </a:r>
            <a:r>
              <a:rPr lang="ru-RU" sz="1600" dirty="0"/>
              <a:t>- длина </a:t>
            </a:r>
            <a:r>
              <a:rPr lang="ru-RU" sz="1600" dirty="0" smtClean="0"/>
              <a:t>волны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ru-RU" sz="1600" i="1" dirty="0" smtClean="0"/>
              <a:t>θ</a:t>
            </a:r>
            <a:r>
              <a:rPr lang="ru-RU" sz="1600" dirty="0" smtClean="0"/>
              <a:t> </a:t>
            </a:r>
            <a:r>
              <a:rPr lang="ru-RU" sz="1600" dirty="0"/>
              <a:t>- угол, под которым «видна» активная апертура системы из точки фокусировки</a:t>
            </a:r>
          </a:p>
        </p:txBody>
      </p:sp>
    </p:spTree>
    <p:extLst>
      <p:ext uri="{BB962C8B-B14F-4D97-AF65-F5344CB8AC3E}">
        <p14:creationId xmlns:p14="http://schemas.microsoft.com/office/powerpoint/2010/main" xmlns="" val="16206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200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Предварительные испытания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200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Размер и амплитуда </a:t>
            </a:r>
            <a:r>
              <a:rPr lang="ru-RU" sz="1600" dirty="0" smtClean="0"/>
              <a:t>образа отражателя </a:t>
            </a:r>
            <a:r>
              <a:rPr lang="ru-RU" sz="1600" dirty="0"/>
              <a:t>зависят от соотношения физических размеров </a:t>
            </a:r>
            <a:r>
              <a:rPr lang="ru-RU" sz="1600" dirty="0" err="1"/>
              <a:t>несплошности</a:t>
            </a:r>
            <a:r>
              <a:rPr lang="ru-RU" sz="1600" dirty="0"/>
              <a:t> и размеров </a:t>
            </a:r>
            <a:r>
              <a:rPr lang="ru-RU" sz="1600" dirty="0" smtClean="0"/>
              <a:t>фокальной зоны </a:t>
            </a:r>
            <a:r>
              <a:rPr lang="ru-RU" sz="1600" dirty="0"/>
              <a:t>в месте расположения </a:t>
            </a:r>
            <a:r>
              <a:rPr lang="ru-RU" sz="1600" dirty="0" err="1"/>
              <a:t>несплошности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«Если </a:t>
            </a:r>
            <a:r>
              <a:rPr lang="ru-RU" sz="1600" dirty="0"/>
              <a:t>размер образа дефекта превышает размер фокальной зоны в полтора раза или более, то этот размер практически равен физическому размеру дефекта».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014061"/>
            <a:ext cx="3240000" cy="2630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6396" y="548680"/>
            <a:ext cx="4610100" cy="2933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501008"/>
            <a:ext cx="4594860" cy="292608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88" y="5702830"/>
            <a:ext cx="442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Ø1,2÷4,0 мм</a:t>
            </a:r>
            <a:endParaRPr lang="ru-RU" sz="1600" i="1" dirty="0" smtClean="0"/>
          </a:p>
          <a:p>
            <a:pPr algn="ctr"/>
            <a:r>
              <a:rPr lang="en-US" sz="1600" i="1" dirty="0" smtClean="0"/>
              <a:t>h</a:t>
            </a:r>
            <a:r>
              <a:rPr lang="ru-RU" sz="1600" i="1" dirty="0" smtClean="0"/>
              <a:t>=15 / 20 / 30 / 40 / 50 / 70</a:t>
            </a:r>
            <a:r>
              <a:rPr lang="ru-RU" sz="1600" i="1" dirty="0"/>
              <a:t> </a:t>
            </a:r>
            <a:r>
              <a:rPr lang="ru-RU" sz="1600" i="1" dirty="0" smtClean="0"/>
              <a:t>мм</a:t>
            </a:r>
          </a:p>
          <a:p>
            <a:pPr algn="ctr"/>
            <a:r>
              <a:rPr lang="ru-RU" sz="1600" i="1" dirty="0" smtClean="0"/>
              <a:t> ФЗ=1,2  / 1,4 / 1,9 / 2,4 / 2,9 / 4,0</a:t>
            </a:r>
            <a:r>
              <a:rPr lang="ru-RU" sz="1600" i="1" dirty="0"/>
              <a:t> </a:t>
            </a:r>
            <a:r>
              <a:rPr lang="ru-RU" sz="1600" i="1" dirty="0" smtClean="0"/>
              <a:t>мм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200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Сравнение результатов, полученных АР и ПЭП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51391"/>
            <a:ext cx="3600000" cy="2288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895933"/>
            <a:ext cx="3600000" cy="229090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54868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Решетка				Преобразователь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2" y="3254332"/>
            <a:ext cx="3600000" cy="2292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9215" y="3429000"/>
            <a:ext cx="3600000" cy="23006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434" y="56612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Выявить зависимость изменения амплитуды с увеличением/ уменьшением глубины залегания сложно, т.к. с увеличением расстояния от АР до отражателя увеличивается ФЗ. Следовательно, прежде чем переходить к контролю, необходимо выполнять расчет ФЗ для всего диапазона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491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200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Фокальная зона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6866" y="655588"/>
            <a:ext cx="3057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Размеры фокальной зоны</a:t>
            </a:r>
          </a:p>
          <a:p>
            <a:pPr algn="ctr"/>
            <a:r>
              <a:rPr lang="ru-RU" sz="1600" dirty="0" smtClean="0"/>
              <a:t>для продольной волны на оси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8703" y="644702"/>
            <a:ext cx="3043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Размеры фокальной зоны</a:t>
            </a:r>
          </a:p>
          <a:p>
            <a:pPr algn="ctr"/>
            <a:r>
              <a:rPr lang="ru-RU" sz="1600" dirty="0" smtClean="0"/>
              <a:t>для поперечной волны на оси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168" y="1229275"/>
            <a:ext cx="3390900" cy="24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218592"/>
            <a:ext cx="3390900" cy="24479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2171" y="3645024"/>
            <a:ext cx="4106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Размеры фокальной зоны</a:t>
            </a:r>
          </a:p>
          <a:p>
            <a:pPr algn="ctr"/>
            <a:r>
              <a:rPr lang="ru-RU" sz="1600" dirty="0" smtClean="0"/>
              <a:t>для продольной волны на глубине 20 мм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573016"/>
            <a:ext cx="4093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Размеры фокальной зоны</a:t>
            </a:r>
          </a:p>
          <a:p>
            <a:pPr algn="ctr"/>
            <a:r>
              <a:rPr lang="ru-RU" sz="1600" dirty="0" smtClean="0"/>
              <a:t>для поперечной волны на глубине 20 мм</a:t>
            </a:r>
            <a:endParaRPr lang="ru-RU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221088"/>
            <a:ext cx="33909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508" y="4267200"/>
            <a:ext cx="3390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6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20000"/>
          </a:xfrm>
        </p:spPr>
        <p:txBody>
          <a:bodyPr/>
          <a:lstStyle/>
          <a:p>
            <a:pPr eaLnBrk="1" hangingPunct="1"/>
            <a:r>
              <a:rPr lang="ru-RU" sz="3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Образцы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" y="974493"/>
            <a:ext cx="30122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проверить утверждение:</a:t>
            </a:r>
          </a:p>
          <a:p>
            <a:pPr>
              <a:spcAft>
                <a:spcPts val="0"/>
              </a:spcAft>
            </a:pP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превышении размера образа ПДО размера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фокальной зоны в 1,5 и более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 размер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образа практически равен физическому размеру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ПДО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620550"/>
            <a:ext cx="644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Диаметры ПДО 1,6; 2,0; 2,5; 3,2; 4,0; 5,0; 6,0 мм</a:t>
            </a:r>
          </a:p>
          <a:p>
            <a:pPr algn="r"/>
            <a:r>
              <a:rPr lang="ru-RU" sz="2000" dirty="0" smtClean="0"/>
              <a:t>Глубина залегания – 20 мм</a:t>
            </a:r>
            <a:endParaRPr lang="ru-RU" sz="20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773" y="3429000"/>
            <a:ext cx="5080635" cy="3371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64" y="4528304"/>
            <a:ext cx="3212592" cy="2255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4387" y="1328436"/>
            <a:ext cx="5951913" cy="18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04" y="2780928"/>
            <a:ext cx="2520000" cy="1890000"/>
          </a:xfrm>
          <a:prstGeom prst="rect">
            <a:avLst/>
          </a:prstGeo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20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Амплитуды сигналов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Ø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1,6; 2,0; 2,5; 3,2; 4,0; 5,0; 6,0 мм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6003-001A-48AB-9DC7-A74AB4A691FA}" type="slidenum">
              <a:rPr lang="ru-RU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0" y="648000"/>
            <a:ext cx="2520000" cy="189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679829"/>
            <a:ext cx="2520000" cy="189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679829"/>
            <a:ext cx="2520000" cy="189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386" y="2780928"/>
            <a:ext cx="2520000" cy="189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839" y="2780928"/>
            <a:ext cx="2520000" cy="189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0" y="4869160"/>
            <a:ext cx="25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3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25745</TotalTime>
  <Words>743</Words>
  <Application>Microsoft Office PowerPoint</Application>
  <PresentationFormat>Экран (4:3)</PresentationFormat>
  <Paragraphs>133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Опыт применения  дефектоскопа A1550 IntroVisor при контроле нестандартного сварного соединения</vt:lpstr>
      <vt:lpstr>А1550 IntroVisor и образец сварного шва</vt:lpstr>
      <vt:lpstr>Схема сканирования и зона контроля</vt:lpstr>
      <vt:lpstr>Слайд 4</vt:lpstr>
      <vt:lpstr>Предварительные испытания</vt:lpstr>
      <vt:lpstr>Сравнение результатов, полученных АР и ПЭП</vt:lpstr>
      <vt:lpstr>Фокальная зона</vt:lpstr>
      <vt:lpstr>Образцы</vt:lpstr>
      <vt:lpstr>Амплитуды сигналов Ø1,6; 2,0; 2,5; 3,2; 4,0; 5,0; 6,0 мм</vt:lpstr>
      <vt:lpstr>Амплитуды сигналов</vt:lpstr>
      <vt:lpstr>Измерение по уровню -6 дБ для ПДО Ø1,6; 2,0; 2,5; 3,2; 4,0; 5,0; 6,0 мм</vt:lpstr>
      <vt:lpstr>Измерение по уровню -3, -6, -10 дБ для ПДО Ø1,6 мм</vt:lpstr>
      <vt:lpstr>Изображение без дефекта</vt:lpstr>
      <vt:lpstr>Слайд 14</vt:lpstr>
      <vt:lpstr>Амплитуды сигналов от ПДО на глубине 20 и 40 мм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Контроль осей фазированными антенными решетками</dc:title>
  <dc:creator>Наталья</dc:creator>
  <cp:lastModifiedBy>Мелешко</cp:lastModifiedBy>
  <cp:revision>418</cp:revision>
  <dcterms:created xsi:type="dcterms:W3CDTF">2015-01-31T01:15:41Z</dcterms:created>
  <dcterms:modified xsi:type="dcterms:W3CDTF">2020-12-03T09:45:41Z</dcterms:modified>
</cp:coreProperties>
</file>